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25" d="100"/>
          <a:sy n="125" d="100"/>
        </p:scale>
        <p:origin x="-2352" y="-72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F5088-9E80-43D8-8812-C3D535A76CD1}" type="datetimeFigureOut">
              <a:rPr lang="en-US" smtClean="0"/>
              <a:t>2/19/2015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CCA0F-0510-4370-8C1F-3C133744D5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73711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F5088-9E80-43D8-8812-C3D535A76CD1}" type="datetimeFigureOut">
              <a:rPr lang="en-US" smtClean="0"/>
              <a:t>2/19/2015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CCA0F-0510-4370-8C1F-3C133744D5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92421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F5088-9E80-43D8-8812-C3D535A76CD1}" type="datetimeFigureOut">
              <a:rPr lang="en-US" smtClean="0"/>
              <a:t>2/19/2015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CCA0F-0510-4370-8C1F-3C133744D5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32274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F5088-9E80-43D8-8812-C3D535A76CD1}" type="datetimeFigureOut">
              <a:rPr lang="en-US" smtClean="0"/>
              <a:t>2/19/2015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CCA0F-0510-4370-8C1F-3C133744D5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4796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F5088-9E80-43D8-8812-C3D535A76CD1}" type="datetimeFigureOut">
              <a:rPr lang="en-US" smtClean="0"/>
              <a:t>2/19/2015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CCA0F-0510-4370-8C1F-3C133744D5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9841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F5088-9E80-43D8-8812-C3D535A76CD1}" type="datetimeFigureOut">
              <a:rPr lang="en-US" smtClean="0"/>
              <a:t>2/19/2015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CCA0F-0510-4370-8C1F-3C133744D5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0285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F5088-9E80-43D8-8812-C3D535A76CD1}" type="datetimeFigureOut">
              <a:rPr lang="en-US" smtClean="0"/>
              <a:t>2/19/2015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CCA0F-0510-4370-8C1F-3C133744D5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01140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F5088-9E80-43D8-8812-C3D535A76CD1}" type="datetimeFigureOut">
              <a:rPr lang="en-US" smtClean="0"/>
              <a:t>2/19/2015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CCA0F-0510-4370-8C1F-3C133744D5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14255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F5088-9E80-43D8-8812-C3D535A76CD1}" type="datetimeFigureOut">
              <a:rPr lang="en-US" smtClean="0"/>
              <a:t>2/19/2015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CCA0F-0510-4370-8C1F-3C133744D5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05121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F5088-9E80-43D8-8812-C3D535A76CD1}" type="datetimeFigureOut">
              <a:rPr lang="en-US" smtClean="0"/>
              <a:t>2/19/2015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CCA0F-0510-4370-8C1F-3C133744D5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62676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F5088-9E80-43D8-8812-C3D535A76CD1}" type="datetimeFigureOut">
              <a:rPr lang="en-US" smtClean="0"/>
              <a:t>2/19/2015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5CCA0F-0510-4370-8C1F-3C133744D5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8155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9F5088-9E80-43D8-8812-C3D535A76CD1}" type="datetimeFigureOut">
              <a:rPr lang="en-US" smtClean="0"/>
              <a:t>2/19/2015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5CCA0F-0510-4370-8C1F-3C133744D55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19976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2400" y="304800"/>
            <a:ext cx="6629400" cy="461665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Name _____________________  </a:t>
            </a:r>
            <a:r>
              <a:rPr lang="en-US" sz="1200" dirty="0" smtClean="0"/>
              <a:t>			                      Period ________</a:t>
            </a:r>
          </a:p>
          <a:p>
            <a:pPr algn="ctr"/>
            <a:r>
              <a:rPr lang="en-US" sz="1200" dirty="0" smtClean="0"/>
              <a:t> </a:t>
            </a:r>
            <a:r>
              <a:rPr lang="en-US" sz="1200" dirty="0" smtClean="0">
                <a:latin typeface="Jokerman" pitchFamily="82" charset="0"/>
              </a:rPr>
              <a:t>Mapping Compound and Complex Sentences</a:t>
            </a:r>
            <a:endParaRPr lang="en-US" sz="1200" dirty="0">
              <a:latin typeface="Jokerman" pitchFamily="8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423160" y="1393686"/>
            <a:ext cx="2438400" cy="36933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Compound Sentence #1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36220" y="870466"/>
            <a:ext cx="6553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Directions: </a:t>
            </a:r>
            <a:r>
              <a:rPr lang="en-US" sz="1400" dirty="0" smtClean="0"/>
              <a:t>Create 2 compound and 2 complex sentences by combing simple </a:t>
            </a:r>
            <a:r>
              <a:rPr lang="en-US" sz="1400" dirty="0" smtClean="0"/>
              <a:t>sentences </a:t>
            </a:r>
            <a:r>
              <a:rPr lang="en-US" sz="1400" dirty="0" smtClean="0"/>
              <a:t>from you argumentative essay. Map them in the spaces below.</a:t>
            </a:r>
            <a:endParaRPr lang="en-US" sz="1400" dirty="0"/>
          </a:p>
        </p:txBody>
      </p:sp>
      <p:sp>
        <p:nvSpPr>
          <p:cNvPr id="10" name="TextBox 9"/>
          <p:cNvSpPr txBox="1"/>
          <p:nvPr/>
        </p:nvSpPr>
        <p:spPr>
          <a:xfrm>
            <a:off x="304800" y="1804228"/>
            <a:ext cx="2057400" cy="1200329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smtClean="0"/>
              <a:t>Independent Clause (Simple Sentence): _______________</a:t>
            </a:r>
          </a:p>
          <a:p>
            <a:pPr>
              <a:lnSpc>
                <a:spcPct val="150000"/>
              </a:lnSpc>
            </a:pPr>
            <a:r>
              <a:rPr lang="en-US" sz="1200" dirty="0" smtClean="0"/>
              <a:t>________________________</a:t>
            </a:r>
          </a:p>
          <a:p>
            <a:pPr>
              <a:lnSpc>
                <a:spcPct val="150000"/>
              </a:lnSpc>
            </a:pPr>
            <a:r>
              <a:rPr lang="en-US" sz="1200" dirty="0" smtClean="0"/>
              <a:t>________________________</a:t>
            </a:r>
            <a:endParaRPr lang="en-US" sz="1200" dirty="0"/>
          </a:p>
        </p:txBody>
      </p:sp>
      <p:sp>
        <p:nvSpPr>
          <p:cNvPr id="13" name="TextBox 12"/>
          <p:cNvSpPr txBox="1"/>
          <p:nvPr/>
        </p:nvSpPr>
        <p:spPr>
          <a:xfrm>
            <a:off x="4556760" y="1828248"/>
            <a:ext cx="2057400" cy="1200329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smtClean="0"/>
              <a:t>Independent Clause (Simple Sentence): _______________</a:t>
            </a:r>
          </a:p>
          <a:p>
            <a:pPr>
              <a:lnSpc>
                <a:spcPct val="150000"/>
              </a:lnSpc>
            </a:pPr>
            <a:r>
              <a:rPr lang="en-US" sz="1200" dirty="0" smtClean="0"/>
              <a:t>________________________</a:t>
            </a:r>
          </a:p>
          <a:p>
            <a:pPr>
              <a:lnSpc>
                <a:spcPct val="150000"/>
              </a:lnSpc>
            </a:pPr>
            <a:r>
              <a:rPr lang="en-US" sz="1200" dirty="0" smtClean="0"/>
              <a:t>________________________</a:t>
            </a:r>
            <a:endParaRPr lang="en-US" sz="1200" dirty="0"/>
          </a:p>
        </p:txBody>
      </p:sp>
      <p:sp>
        <p:nvSpPr>
          <p:cNvPr id="14" name="TextBox 13"/>
          <p:cNvSpPr txBox="1"/>
          <p:nvPr/>
        </p:nvSpPr>
        <p:spPr>
          <a:xfrm flipH="1">
            <a:off x="2581325" y="2095872"/>
            <a:ext cx="762000" cy="600164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Comma:</a:t>
            </a:r>
          </a:p>
          <a:p>
            <a:endParaRPr lang="en-US" sz="1100" dirty="0"/>
          </a:p>
          <a:p>
            <a:endParaRPr lang="en-US" sz="1100" dirty="0"/>
          </a:p>
        </p:txBody>
      </p:sp>
      <p:sp>
        <p:nvSpPr>
          <p:cNvPr id="15" name="TextBox 14"/>
          <p:cNvSpPr txBox="1"/>
          <p:nvPr/>
        </p:nvSpPr>
        <p:spPr>
          <a:xfrm flipH="1">
            <a:off x="3436620" y="2104310"/>
            <a:ext cx="916254" cy="600164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Conjunction:</a:t>
            </a:r>
          </a:p>
          <a:p>
            <a:endParaRPr lang="en-US" sz="1100" dirty="0"/>
          </a:p>
          <a:p>
            <a:endParaRPr lang="en-US" sz="1100" dirty="0"/>
          </a:p>
        </p:txBody>
      </p:sp>
      <p:sp>
        <p:nvSpPr>
          <p:cNvPr id="16" name="TextBox 15"/>
          <p:cNvSpPr txBox="1"/>
          <p:nvPr/>
        </p:nvSpPr>
        <p:spPr>
          <a:xfrm>
            <a:off x="2423160" y="3112532"/>
            <a:ext cx="2438400" cy="36933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Compound Sentence #2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304800" y="3657600"/>
            <a:ext cx="2057400" cy="1200329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smtClean="0"/>
              <a:t>Independent Clause (Simple Sentence): _______________</a:t>
            </a:r>
          </a:p>
          <a:p>
            <a:pPr>
              <a:lnSpc>
                <a:spcPct val="150000"/>
              </a:lnSpc>
            </a:pPr>
            <a:r>
              <a:rPr lang="en-US" sz="1200" dirty="0" smtClean="0"/>
              <a:t>________________________</a:t>
            </a:r>
          </a:p>
          <a:p>
            <a:pPr>
              <a:lnSpc>
                <a:spcPct val="150000"/>
              </a:lnSpc>
            </a:pPr>
            <a:r>
              <a:rPr lang="en-US" sz="1200" dirty="0" smtClean="0"/>
              <a:t>________________________</a:t>
            </a:r>
            <a:endParaRPr lang="en-US" sz="1200" dirty="0"/>
          </a:p>
        </p:txBody>
      </p:sp>
      <p:sp>
        <p:nvSpPr>
          <p:cNvPr id="18" name="TextBox 17"/>
          <p:cNvSpPr txBox="1"/>
          <p:nvPr/>
        </p:nvSpPr>
        <p:spPr>
          <a:xfrm>
            <a:off x="4572000" y="3657599"/>
            <a:ext cx="2057400" cy="1200329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smtClean="0"/>
              <a:t>Independent Clause (Simple Sentence): _______________</a:t>
            </a:r>
          </a:p>
          <a:p>
            <a:pPr>
              <a:lnSpc>
                <a:spcPct val="150000"/>
              </a:lnSpc>
            </a:pPr>
            <a:r>
              <a:rPr lang="en-US" sz="1200" dirty="0" smtClean="0"/>
              <a:t>________________________</a:t>
            </a:r>
          </a:p>
          <a:p>
            <a:pPr>
              <a:lnSpc>
                <a:spcPct val="150000"/>
              </a:lnSpc>
            </a:pPr>
            <a:r>
              <a:rPr lang="en-US" sz="1200" dirty="0" smtClean="0"/>
              <a:t>________________________</a:t>
            </a:r>
            <a:endParaRPr lang="en-US" sz="1200" dirty="0"/>
          </a:p>
        </p:txBody>
      </p:sp>
      <p:sp>
        <p:nvSpPr>
          <p:cNvPr id="19" name="TextBox 18"/>
          <p:cNvSpPr txBox="1"/>
          <p:nvPr/>
        </p:nvSpPr>
        <p:spPr>
          <a:xfrm flipH="1">
            <a:off x="2518410" y="3657600"/>
            <a:ext cx="762000" cy="600164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Comma:</a:t>
            </a:r>
          </a:p>
          <a:p>
            <a:endParaRPr lang="en-US" sz="1100" dirty="0"/>
          </a:p>
          <a:p>
            <a:endParaRPr lang="en-US" sz="1100" dirty="0"/>
          </a:p>
        </p:txBody>
      </p:sp>
      <p:sp>
        <p:nvSpPr>
          <p:cNvPr id="20" name="TextBox 19"/>
          <p:cNvSpPr txBox="1"/>
          <p:nvPr/>
        </p:nvSpPr>
        <p:spPr>
          <a:xfrm flipH="1">
            <a:off x="3436620" y="3659281"/>
            <a:ext cx="916254" cy="600164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Conjunction:</a:t>
            </a:r>
          </a:p>
          <a:p>
            <a:endParaRPr lang="en-US" sz="1100" dirty="0"/>
          </a:p>
          <a:p>
            <a:endParaRPr lang="en-US" sz="1100" dirty="0"/>
          </a:p>
        </p:txBody>
      </p:sp>
      <p:sp>
        <p:nvSpPr>
          <p:cNvPr id="21" name="TextBox 20"/>
          <p:cNvSpPr txBox="1"/>
          <p:nvPr/>
        </p:nvSpPr>
        <p:spPr>
          <a:xfrm>
            <a:off x="2362200" y="5105400"/>
            <a:ext cx="2301240" cy="36933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Complex Sentence #1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2286000" y="5638800"/>
            <a:ext cx="1486827" cy="1107996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/>
              <a:t>D</a:t>
            </a:r>
            <a:r>
              <a:rPr lang="en-US" sz="1200" dirty="0" smtClean="0"/>
              <a:t>ependent Clause: </a:t>
            </a:r>
          </a:p>
          <a:p>
            <a:pPr>
              <a:lnSpc>
                <a:spcPct val="150000"/>
              </a:lnSpc>
            </a:pPr>
            <a:r>
              <a:rPr lang="en-US" sz="1200" dirty="0" smtClean="0"/>
              <a:t>_________________ </a:t>
            </a:r>
          </a:p>
          <a:p>
            <a:pPr>
              <a:lnSpc>
                <a:spcPct val="150000"/>
              </a:lnSpc>
            </a:pPr>
            <a:r>
              <a:rPr lang="en-US" sz="1200" dirty="0" smtClean="0"/>
              <a:t>_________________ _________________</a:t>
            </a:r>
            <a:endParaRPr lang="en-US" sz="1200" dirty="0"/>
          </a:p>
        </p:txBody>
      </p:sp>
      <p:sp>
        <p:nvSpPr>
          <p:cNvPr id="23" name="TextBox 22"/>
          <p:cNvSpPr txBox="1"/>
          <p:nvPr/>
        </p:nvSpPr>
        <p:spPr>
          <a:xfrm>
            <a:off x="4587240" y="5638800"/>
            <a:ext cx="2057400" cy="1200329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smtClean="0"/>
              <a:t>Independent Clause (Simple Sentence): _______________</a:t>
            </a:r>
          </a:p>
          <a:p>
            <a:pPr>
              <a:lnSpc>
                <a:spcPct val="150000"/>
              </a:lnSpc>
            </a:pPr>
            <a:r>
              <a:rPr lang="en-US" sz="1200" dirty="0" smtClean="0"/>
              <a:t>________________________</a:t>
            </a:r>
          </a:p>
          <a:p>
            <a:pPr>
              <a:lnSpc>
                <a:spcPct val="150000"/>
              </a:lnSpc>
            </a:pPr>
            <a:r>
              <a:rPr lang="en-US" sz="1200" dirty="0" smtClean="0"/>
              <a:t>________________________</a:t>
            </a:r>
            <a:endParaRPr lang="en-US" sz="1200" dirty="0"/>
          </a:p>
        </p:txBody>
      </p:sp>
      <p:sp>
        <p:nvSpPr>
          <p:cNvPr id="24" name="TextBox 23"/>
          <p:cNvSpPr txBox="1"/>
          <p:nvPr/>
        </p:nvSpPr>
        <p:spPr>
          <a:xfrm>
            <a:off x="304800" y="5640973"/>
            <a:ext cx="1912620" cy="461665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Subordinating Conjunction: </a:t>
            </a:r>
          </a:p>
          <a:p>
            <a:r>
              <a:rPr lang="en-US" sz="1200" dirty="0" smtClean="0"/>
              <a:t>______________________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2468880" y="6934200"/>
            <a:ext cx="2301240" cy="36933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Complex Sentence #2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2518410" y="7391400"/>
            <a:ext cx="1897380" cy="461665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Subordinating Conjunction: </a:t>
            </a:r>
          </a:p>
          <a:p>
            <a:r>
              <a:rPr lang="en-US" sz="1200" dirty="0" smtClean="0"/>
              <a:t>______________________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365760" y="7391400"/>
            <a:ext cx="2057400" cy="1200329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smtClean="0"/>
              <a:t>Independent Clause (Simple Sentence): _______________</a:t>
            </a:r>
          </a:p>
          <a:p>
            <a:pPr>
              <a:lnSpc>
                <a:spcPct val="150000"/>
              </a:lnSpc>
            </a:pPr>
            <a:r>
              <a:rPr lang="en-US" sz="1200" dirty="0" smtClean="0"/>
              <a:t>________________________</a:t>
            </a:r>
          </a:p>
          <a:p>
            <a:pPr>
              <a:lnSpc>
                <a:spcPct val="150000"/>
              </a:lnSpc>
            </a:pPr>
            <a:r>
              <a:rPr lang="en-US" sz="1200" dirty="0" smtClean="0"/>
              <a:t>________________________</a:t>
            </a:r>
            <a:endParaRPr lang="en-US" sz="1200" dirty="0"/>
          </a:p>
        </p:txBody>
      </p:sp>
      <p:sp>
        <p:nvSpPr>
          <p:cNvPr id="28" name="TextBox 27"/>
          <p:cNvSpPr txBox="1"/>
          <p:nvPr/>
        </p:nvSpPr>
        <p:spPr>
          <a:xfrm>
            <a:off x="4549140" y="7391400"/>
            <a:ext cx="2057400" cy="923330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D</a:t>
            </a:r>
            <a:r>
              <a:rPr lang="en-US" sz="1200" dirty="0" smtClean="0"/>
              <a:t>ependent Clause: ________</a:t>
            </a:r>
          </a:p>
          <a:p>
            <a:pPr>
              <a:lnSpc>
                <a:spcPct val="150000"/>
              </a:lnSpc>
            </a:pPr>
            <a:r>
              <a:rPr lang="en-US" sz="1200" dirty="0" smtClean="0"/>
              <a:t>________________________</a:t>
            </a:r>
          </a:p>
          <a:p>
            <a:pPr>
              <a:lnSpc>
                <a:spcPct val="150000"/>
              </a:lnSpc>
            </a:pPr>
            <a:r>
              <a:rPr lang="en-US" sz="1200" dirty="0" smtClean="0"/>
              <a:t>________________________</a:t>
            </a:r>
            <a:endParaRPr lang="en-US" sz="1200" dirty="0"/>
          </a:p>
        </p:txBody>
      </p:sp>
      <p:sp>
        <p:nvSpPr>
          <p:cNvPr id="29" name="TextBox 28"/>
          <p:cNvSpPr txBox="1"/>
          <p:nvPr/>
        </p:nvSpPr>
        <p:spPr>
          <a:xfrm>
            <a:off x="3839451" y="5638800"/>
            <a:ext cx="705879" cy="461665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Comma:</a:t>
            </a:r>
          </a:p>
          <a:p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6107892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2400" y="304800"/>
            <a:ext cx="6629400" cy="461665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Name _____________________  </a:t>
            </a:r>
            <a:r>
              <a:rPr lang="en-US" sz="1200" dirty="0" smtClean="0"/>
              <a:t>			                      Period ________</a:t>
            </a:r>
          </a:p>
          <a:p>
            <a:pPr algn="ctr"/>
            <a:r>
              <a:rPr lang="en-US" sz="1200" dirty="0" smtClean="0"/>
              <a:t> </a:t>
            </a:r>
            <a:r>
              <a:rPr lang="en-US" sz="1200" dirty="0" smtClean="0">
                <a:latin typeface="Jokerman" pitchFamily="82" charset="0"/>
              </a:rPr>
              <a:t>Mapping Compound and Complex Sentences</a:t>
            </a:r>
            <a:endParaRPr lang="en-US" sz="1200" dirty="0">
              <a:latin typeface="Jokerman" pitchFamily="82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423160" y="1393686"/>
            <a:ext cx="2438400" cy="36933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Compound Sentence #1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36220" y="870466"/>
            <a:ext cx="6553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Directions: </a:t>
            </a:r>
            <a:r>
              <a:rPr lang="en-US" sz="1400" dirty="0" smtClean="0"/>
              <a:t>Find and m</a:t>
            </a:r>
            <a:r>
              <a:rPr lang="en-US" sz="1400" dirty="0" smtClean="0"/>
              <a:t>ap </a:t>
            </a:r>
            <a:r>
              <a:rPr lang="en-US" sz="1400" dirty="0" smtClean="0"/>
              <a:t>2 compound and 2 complex sentences </a:t>
            </a:r>
            <a:r>
              <a:rPr lang="en-US" sz="1400" dirty="0" smtClean="0"/>
              <a:t>from chapter 25 of </a:t>
            </a:r>
            <a:r>
              <a:rPr lang="en-US" sz="1400" i="1" dirty="0" smtClean="0"/>
              <a:t>Among </a:t>
            </a:r>
            <a:r>
              <a:rPr lang="en-US" sz="1400" i="1" smtClean="0"/>
              <a:t>the Hidden</a:t>
            </a:r>
            <a:r>
              <a:rPr lang="en-US" sz="1400" smtClean="0"/>
              <a:t>.</a:t>
            </a:r>
            <a:endParaRPr lang="en-US" sz="1400" dirty="0"/>
          </a:p>
        </p:txBody>
      </p:sp>
      <p:sp>
        <p:nvSpPr>
          <p:cNvPr id="10" name="TextBox 9"/>
          <p:cNvSpPr txBox="1"/>
          <p:nvPr/>
        </p:nvSpPr>
        <p:spPr>
          <a:xfrm>
            <a:off x="304800" y="1804228"/>
            <a:ext cx="2057400" cy="1200329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smtClean="0"/>
              <a:t>Independent Clause (Simple Sentence): _______________</a:t>
            </a:r>
          </a:p>
          <a:p>
            <a:pPr>
              <a:lnSpc>
                <a:spcPct val="150000"/>
              </a:lnSpc>
            </a:pPr>
            <a:r>
              <a:rPr lang="en-US" sz="1200" dirty="0" smtClean="0"/>
              <a:t>________________________</a:t>
            </a:r>
          </a:p>
          <a:p>
            <a:pPr>
              <a:lnSpc>
                <a:spcPct val="150000"/>
              </a:lnSpc>
            </a:pPr>
            <a:r>
              <a:rPr lang="en-US" sz="1200" dirty="0" smtClean="0"/>
              <a:t>________________________</a:t>
            </a:r>
            <a:endParaRPr lang="en-US" sz="1200" dirty="0"/>
          </a:p>
        </p:txBody>
      </p:sp>
      <p:sp>
        <p:nvSpPr>
          <p:cNvPr id="13" name="TextBox 12"/>
          <p:cNvSpPr txBox="1"/>
          <p:nvPr/>
        </p:nvSpPr>
        <p:spPr>
          <a:xfrm>
            <a:off x="4556760" y="1828248"/>
            <a:ext cx="2057400" cy="1200329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smtClean="0"/>
              <a:t>Independent Clause (Simple Sentence): _______________</a:t>
            </a:r>
          </a:p>
          <a:p>
            <a:pPr>
              <a:lnSpc>
                <a:spcPct val="150000"/>
              </a:lnSpc>
            </a:pPr>
            <a:r>
              <a:rPr lang="en-US" sz="1200" dirty="0" smtClean="0"/>
              <a:t>________________________</a:t>
            </a:r>
          </a:p>
          <a:p>
            <a:pPr>
              <a:lnSpc>
                <a:spcPct val="150000"/>
              </a:lnSpc>
            </a:pPr>
            <a:r>
              <a:rPr lang="en-US" sz="1200" dirty="0" smtClean="0"/>
              <a:t>________________________</a:t>
            </a:r>
            <a:endParaRPr lang="en-US" sz="1200" dirty="0"/>
          </a:p>
        </p:txBody>
      </p:sp>
      <p:sp>
        <p:nvSpPr>
          <p:cNvPr id="14" name="TextBox 13"/>
          <p:cNvSpPr txBox="1"/>
          <p:nvPr/>
        </p:nvSpPr>
        <p:spPr>
          <a:xfrm flipH="1">
            <a:off x="2581325" y="2095872"/>
            <a:ext cx="762000" cy="600164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Comma:</a:t>
            </a:r>
          </a:p>
          <a:p>
            <a:endParaRPr lang="en-US" sz="1100" dirty="0"/>
          </a:p>
          <a:p>
            <a:endParaRPr lang="en-US" sz="1100" dirty="0"/>
          </a:p>
        </p:txBody>
      </p:sp>
      <p:sp>
        <p:nvSpPr>
          <p:cNvPr id="15" name="TextBox 14"/>
          <p:cNvSpPr txBox="1"/>
          <p:nvPr/>
        </p:nvSpPr>
        <p:spPr>
          <a:xfrm flipH="1">
            <a:off x="3436620" y="2104310"/>
            <a:ext cx="916254" cy="600164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Conjunction:</a:t>
            </a:r>
          </a:p>
          <a:p>
            <a:endParaRPr lang="en-US" sz="1100" dirty="0"/>
          </a:p>
          <a:p>
            <a:endParaRPr lang="en-US" sz="1100" dirty="0"/>
          </a:p>
        </p:txBody>
      </p:sp>
      <p:sp>
        <p:nvSpPr>
          <p:cNvPr id="16" name="TextBox 15"/>
          <p:cNvSpPr txBox="1"/>
          <p:nvPr/>
        </p:nvSpPr>
        <p:spPr>
          <a:xfrm>
            <a:off x="2423160" y="3112532"/>
            <a:ext cx="2438400" cy="36933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Compound Sentence #2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304800" y="3657600"/>
            <a:ext cx="2057400" cy="1200329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smtClean="0"/>
              <a:t>Independent Clause (Simple Sentence): _______________</a:t>
            </a:r>
          </a:p>
          <a:p>
            <a:pPr>
              <a:lnSpc>
                <a:spcPct val="150000"/>
              </a:lnSpc>
            </a:pPr>
            <a:r>
              <a:rPr lang="en-US" sz="1200" dirty="0" smtClean="0"/>
              <a:t>________________________</a:t>
            </a:r>
          </a:p>
          <a:p>
            <a:pPr>
              <a:lnSpc>
                <a:spcPct val="150000"/>
              </a:lnSpc>
            </a:pPr>
            <a:r>
              <a:rPr lang="en-US" sz="1200" dirty="0" smtClean="0"/>
              <a:t>________________________</a:t>
            </a:r>
            <a:endParaRPr lang="en-US" sz="1200" dirty="0"/>
          </a:p>
        </p:txBody>
      </p:sp>
      <p:sp>
        <p:nvSpPr>
          <p:cNvPr id="18" name="TextBox 17"/>
          <p:cNvSpPr txBox="1"/>
          <p:nvPr/>
        </p:nvSpPr>
        <p:spPr>
          <a:xfrm>
            <a:off x="4572000" y="3657599"/>
            <a:ext cx="2057400" cy="1200329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smtClean="0"/>
              <a:t>Independent Clause (Simple Sentence): _______________</a:t>
            </a:r>
          </a:p>
          <a:p>
            <a:pPr>
              <a:lnSpc>
                <a:spcPct val="150000"/>
              </a:lnSpc>
            </a:pPr>
            <a:r>
              <a:rPr lang="en-US" sz="1200" dirty="0" smtClean="0"/>
              <a:t>________________________</a:t>
            </a:r>
          </a:p>
          <a:p>
            <a:pPr>
              <a:lnSpc>
                <a:spcPct val="150000"/>
              </a:lnSpc>
            </a:pPr>
            <a:r>
              <a:rPr lang="en-US" sz="1200" dirty="0" smtClean="0"/>
              <a:t>________________________</a:t>
            </a:r>
            <a:endParaRPr lang="en-US" sz="1200" dirty="0"/>
          </a:p>
        </p:txBody>
      </p:sp>
      <p:sp>
        <p:nvSpPr>
          <p:cNvPr id="19" name="TextBox 18"/>
          <p:cNvSpPr txBox="1"/>
          <p:nvPr/>
        </p:nvSpPr>
        <p:spPr>
          <a:xfrm flipH="1">
            <a:off x="2518410" y="3657600"/>
            <a:ext cx="762000" cy="600164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Comma:</a:t>
            </a:r>
          </a:p>
          <a:p>
            <a:endParaRPr lang="en-US" sz="1100" dirty="0"/>
          </a:p>
          <a:p>
            <a:endParaRPr lang="en-US" sz="1100" dirty="0"/>
          </a:p>
        </p:txBody>
      </p:sp>
      <p:sp>
        <p:nvSpPr>
          <p:cNvPr id="20" name="TextBox 19"/>
          <p:cNvSpPr txBox="1"/>
          <p:nvPr/>
        </p:nvSpPr>
        <p:spPr>
          <a:xfrm flipH="1">
            <a:off x="3436620" y="3659281"/>
            <a:ext cx="916254" cy="600164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Conjunction:</a:t>
            </a:r>
          </a:p>
          <a:p>
            <a:endParaRPr lang="en-US" sz="1100" dirty="0"/>
          </a:p>
          <a:p>
            <a:endParaRPr lang="en-US" sz="1100" dirty="0"/>
          </a:p>
        </p:txBody>
      </p:sp>
      <p:sp>
        <p:nvSpPr>
          <p:cNvPr id="21" name="TextBox 20"/>
          <p:cNvSpPr txBox="1"/>
          <p:nvPr/>
        </p:nvSpPr>
        <p:spPr>
          <a:xfrm>
            <a:off x="2362200" y="5105400"/>
            <a:ext cx="2301240" cy="36933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Complex </a:t>
            </a:r>
            <a:r>
              <a:rPr lang="en-US" dirty="0" smtClean="0"/>
              <a:t>Sentence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2286000" y="5638800"/>
            <a:ext cx="1486827" cy="1107996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/>
              <a:t>D</a:t>
            </a:r>
            <a:r>
              <a:rPr lang="en-US" sz="1200" dirty="0" smtClean="0"/>
              <a:t>ependent Clause: </a:t>
            </a:r>
          </a:p>
          <a:p>
            <a:pPr>
              <a:lnSpc>
                <a:spcPct val="150000"/>
              </a:lnSpc>
            </a:pPr>
            <a:r>
              <a:rPr lang="en-US" sz="1200" dirty="0" smtClean="0"/>
              <a:t>_________________ </a:t>
            </a:r>
          </a:p>
          <a:p>
            <a:pPr>
              <a:lnSpc>
                <a:spcPct val="150000"/>
              </a:lnSpc>
            </a:pPr>
            <a:r>
              <a:rPr lang="en-US" sz="1200" dirty="0" smtClean="0"/>
              <a:t>_________________ _________________</a:t>
            </a:r>
            <a:endParaRPr lang="en-US" sz="1200" dirty="0"/>
          </a:p>
        </p:txBody>
      </p:sp>
      <p:sp>
        <p:nvSpPr>
          <p:cNvPr id="23" name="TextBox 22"/>
          <p:cNvSpPr txBox="1"/>
          <p:nvPr/>
        </p:nvSpPr>
        <p:spPr>
          <a:xfrm>
            <a:off x="4587240" y="5638800"/>
            <a:ext cx="2057400" cy="1200329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smtClean="0"/>
              <a:t>Independent Clause (Simple Sentence): _______________</a:t>
            </a:r>
          </a:p>
          <a:p>
            <a:pPr>
              <a:lnSpc>
                <a:spcPct val="150000"/>
              </a:lnSpc>
            </a:pPr>
            <a:r>
              <a:rPr lang="en-US" sz="1200" dirty="0" smtClean="0"/>
              <a:t>________________________</a:t>
            </a:r>
          </a:p>
          <a:p>
            <a:pPr>
              <a:lnSpc>
                <a:spcPct val="150000"/>
              </a:lnSpc>
            </a:pPr>
            <a:r>
              <a:rPr lang="en-US" sz="1200" dirty="0" smtClean="0"/>
              <a:t>________________________</a:t>
            </a:r>
            <a:endParaRPr lang="en-US" sz="1200" dirty="0"/>
          </a:p>
        </p:txBody>
      </p:sp>
      <p:sp>
        <p:nvSpPr>
          <p:cNvPr id="24" name="TextBox 23"/>
          <p:cNvSpPr txBox="1"/>
          <p:nvPr/>
        </p:nvSpPr>
        <p:spPr>
          <a:xfrm>
            <a:off x="304800" y="5640973"/>
            <a:ext cx="1912620" cy="461665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Subordinating Conjunction: </a:t>
            </a:r>
          </a:p>
          <a:p>
            <a:r>
              <a:rPr lang="en-US" sz="1200" dirty="0" smtClean="0"/>
              <a:t>______________________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2468880" y="6934200"/>
            <a:ext cx="2301240" cy="36933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Complex </a:t>
            </a:r>
            <a:r>
              <a:rPr lang="en-US" dirty="0" smtClean="0"/>
              <a:t>Sentence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2518410" y="7391400"/>
            <a:ext cx="1897380" cy="461665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Subordinating Conjunction: </a:t>
            </a:r>
          </a:p>
          <a:p>
            <a:r>
              <a:rPr lang="en-US" sz="1200" dirty="0" smtClean="0"/>
              <a:t>______________________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365760" y="7391400"/>
            <a:ext cx="2057400" cy="1200329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 smtClean="0"/>
              <a:t>Independent Clause (Simple Sentence): _______________</a:t>
            </a:r>
          </a:p>
          <a:p>
            <a:pPr>
              <a:lnSpc>
                <a:spcPct val="150000"/>
              </a:lnSpc>
            </a:pPr>
            <a:r>
              <a:rPr lang="en-US" sz="1200" dirty="0" smtClean="0"/>
              <a:t>________________________</a:t>
            </a:r>
          </a:p>
          <a:p>
            <a:pPr>
              <a:lnSpc>
                <a:spcPct val="150000"/>
              </a:lnSpc>
            </a:pPr>
            <a:r>
              <a:rPr lang="en-US" sz="1200" dirty="0" smtClean="0"/>
              <a:t>________________________</a:t>
            </a:r>
            <a:endParaRPr lang="en-US" sz="1200" dirty="0"/>
          </a:p>
        </p:txBody>
      </p:sp>
      <p:sp>
        <p:nvSpPr>
          <p:cNvPr id="28" name="TextBox 27"/>
          <p:cNvSpPr txBox="1"/>
          <p:nvPr/>
        </p:nvSpPr>
        <p:spPr>
          <a:xfrm>
            <a:off x="4549140" y="7391400"/>
            <a:ext cx="2057400" cy="923330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D</a:t>
            </a:r>
            <a:r>
              <a:rPr lang="en-US" sz="1200" dirty="0" smtClean="0"/>
              <a:t>ependent Clause: ________</a:t>
            </a:r>
          </a:p>
          <a:p>
            <a:pPr>
              <a:lnSpc>
                <a:spcPct val="150000"/>
              </a:lnSpc>
            </a:pPr>
            <a:r>
              <a:rPr lang="en-US" sz="1200" dirty="0" smtClean="0"/>
              <a:t>________________________</a:t>
            </a:r>
          </a:p>
          <a:p>
            <a:pPr>
              <a:lnSpc>
                <a:spcPct val="150000"/>
              </a:lnSpc>
            </a:pPr>
            <a:r>
              <a:rPr lang="en-US" sz="1200" dirty="0" smtClean="0"/>
              <a:t>________________________</a:t>
            </a:r>
            <a:endParaRPr lang="en-US" sz="1200" dirty="0"/>
          </a:p>
        </p:txBody>
      </p:sp>
      <p:sp>
        <p:nvSpPr>
          <p:cNvPr id="29" name="TextBox 28"/>
          <p:cNvSpPr txBox="1"/>
          <p:nvPr/>
        </p:nvSpPr>
        <p:spPr>
          <a:xfrm>
            <a:off x="3839451" y="5638800"/>
            <a:ext cx="705879" cy="461665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Comma:</a:t>
            </a:r>
          </a:p>
          <a:p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9500876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81</TotalTime>
  <Words>244</Words>
  <Application>Microsoft Office PowerPoint</Application>
  <PresentationFormat>On-screen Show (4:3)</PresentationFormat>
  <Paragraphs>80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Goodine, Lindsey</dc:creator>
  <cp:lastModifiedBy>Goodine, Lindsey</cp:lastModifiedBy>
  <cp:revision>7</cp:revision>
  <cp:lastPrinted>2015-02-19T22:38:50Z</cp:lastPrinted>
  <dcterms:created xsi:type="dcterms:W3CDTF">2015-02-17T15:16:47Z</dcterms:created>
  <dcterms:modified xsi:type="dcterms:W3CDTF">2015-02-19T22:47:54Z</dcterms:modified>
</cp:coreProperties>
</file>